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embeddedFontLst>
    <p:embeddedFont>
      <p:font typeface="Playfair Display"/>
      <p:regular r:id="rId12"/>
      <p:bold r:id="rId13"/>
      <p:italic r:id="rId14"/>
      <p:boldItalic r:id="rId15"/>
    </p:embeddedFont>
    <p:embeddedFont>
      <p:font typeface="Lato Light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layfairDisplay-bold.fntdata"/><Relationship Id="rId12" Type="http://schemas.openxmlformats.org/officeDocument/2006/relationships/font" Target="fonts/PlayfairDisplay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layfairDisplay-boldItalic.fntdata"/><Relationship Id="rId14" Type="http://schemas.openxmlformats.org/officeDocument/2006/relationships/font" Target="fonts/PlayfairDisplay-italic.fntdata"/><Relationship Id="rId17" Type="http://schemas.openxmlformats.org/officeDocument/2006/relationships/font" Target="fonts/LatoLight-bold.fntdata"/><Relationship Id="rId16" Type="http://schemas.openxmlformats.org/officeDocument/2006/relationships/font" Target="fonts/LatoLight-regular.fntdata"/><Relationship Id="rId5" Type="http://schemas.openxmlformats.org/officeDocument/2006/relationships/slide" Target="slides/slide1.xml"/><Relationship Id="rId19" Type="http://schemas.openxmlformats.org/officeDocument/2006/relationships/font" Target="fonts/LatoLight-boldItalic.fntdata"/><Relationship Id="rId6" Type="http://schemas.openxmlformats.org/officeDocument/2006/relationships/slide" Target="slides/slide2.xml"/><Relationship Id="rId18" Type="http://schemas.openxmlformats.org/officeDocument/2006/relationships/font" Target="fonts/LatoLigh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PH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58e5d3b9c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458e5d3b9c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58e5d3b9c_0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458e5d3b9c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fair Display"/>
              <a:buNone/>
              <a:defRPr b="0" i="0" sz="4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0" name="Google Shape;60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0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5" name="Google Shape;65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6" name="Google Shape;6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7" name="Google Shape;6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0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1" name="Google Shape;71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fair Display"/>
              <a:buNone/>
              <a:defRPr b="0" i="0" sz="4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8" name="Google Shape;78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fair Display"/>
              <a:buNone/>
              <a:defRPr b="0" i="0" sz="4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5" name="Google Shape;85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6" name="Google Shape;86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b="0" i="0" sz="6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7_Title Slide">
  <p:cSld name="7_Title Slid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ngle Image">
  <p:cSld name="Single Imag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>
            <p:ph idx="2" type="pic"/>
          </p:nvPr>
        </p:nvSpPr>
        <p:spPr>
          <a:xfrm>
            <a:off x="5170488" y="1143000"/>
            <a:ext cx="6075362" cy="4572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Default Slide">
  <p:cSld name="1_Default Slide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fair Display"/>
              <a:buNone/>
              <a:defRPr b="0" i="0" sz="6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fair Display"/>
              <a:buNone/>
              <a:defRPr b="0" i="0" sz="4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9" name="Google Shape;39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fair Display"/>
              <a:buNone/>
              <a:defRPr b="0" i="0" sz="4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fair Display"/>
              <a:buNone/>
              <a:defRPr b="0" i="0" sz="4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5" name="Google Shape;5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fair Display"/>
              <a:buNone/>
              <a:defRPr b="0" i="0" sz="4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1052" y="533913"/>
            <a:ext cx="4974499" cy="568917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495800" y="3218544"/>
            <a:ext cx="58420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7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Food Scraps</a:t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1061974" y="4418873"/>
            <a:ext cx="47096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PH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CANDEV Data Challenge</a:t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 rot="5400000">
            <a:off x="5644819" y="2907908"/>
            <a:ext cx="2924093" cy="2520770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6" name="Google Shape;96;p16"/>
          <p:cNvSpPr/>
          <p:nvPr/>
        </p:nvSpPr>
        <p:spPr>
          <a:xfrm rot="-5400000">
            <a:off x="8165590" y="2907908"/>
            <a:ext cx="2924093" cy="2520770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7" name="Google Shape;97;p16"/>
          <p:cNvSpPr/>
          <p:nvPr/>
        </p:nvSpPr>
        <p:spPr>
          <a:xfrm rot="5400000">
            <a:off x="-82781" y="3004504"/>
            <a:ext cx="1200330" cy="1034768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8" name="Google Shape;98;p16"/>
          <p:cNvSpPr/>
          <p:nvPr/>
        </p:nvSpPr>
        <p:spPr>
          <a:xfrm rot="5400000">
            <a:off x="2208160" y="1588697"/>
            <a:ext cx="1200330" cy="1034768"/>
          </a:xfrm>
          <a:prstGeom prst="triangle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9" name="Google Shape;99;p16"/>
          <p:cNvSpPr/>
          <p:nvPr/>
        </p:nvSpPr>
        <p:spPr>
          <a:xfrm rot="-5400000">
            <a:off x="4987179" y="272023"/>
            <a:ext cx="1568894" cy="1352495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0" name="Google Shape;100;p16"/>
          <p:cNvSpPr/>
          <p:nvPr/>
        </p:nvSpPr>
        <p:spPr>
          <a:xfrm rot="-5400000">
            <a:off x="6306408" y="4180093"/>
            <a:ext cx="1963846" cy="1692971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1" name="Google Shape;101;p16"/>
          <p:cNvSpPr/>
          <p:nvPr/>
        </p:nvSpPr>
        <p:spPr>
          <a:xfrm rot="5400000">
            <a:off x="9885670" y="430886"/>
            <a:ext cx="1200330" cy="1034768"/>
          </a:xfrm>
          <a:prstGeom prst="triangle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9524" y="5495118"/>
            <a:ext cx="3814550" cy="778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3">
            <a:alphaModFix/>
          </a:blip>
          <a:srcRect b="0" l="21607" r="31674" t="5356"/>
          <a:stretch/>
        </p:blipFill>
        <p:spPr>
          <a:xfrm>
            <a:off x="7210250" y="1288725"/>
            <a:ext cx="3811501" cy="4339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/>
          <p:nvPr/>
        </p:nvSpPr>
        <p:spPr>
          <a:xfrm>
            <a:off x="7123246" y="1241937"/>
            <a:ext cx="3985500" cy="443310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936575" y="1453400"/>
            <a:ext cx="5902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4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Problem Summary</a:t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1020142" y="1009184"/>
            <a:ext cx="2320413" cy="7865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1" name="Google Shape;111;p17"/>
          <p:cNvSpPr/>
          <p:nvPr/>
        </p:nvSpPr>
        <p:spPr>
          <a:xfrm rot="5400000">
            <a:off x="6451984" y="4290281"/>
            <a:ext cx="1774329" cy="1529594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2" name="Google Shape;112;p17"/>
          <p:cNvSpPr/>
          <p:nvPr/>
        </p:nvSpPr>
        <p:spPr>
          <a:xfrm rot="-5400000">
            <a:off x="6940101" y="4820583"/>
            <a:ext cx="1048313" cy="903718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3" name="Google Shape;113;p17"/>
          <p:cNvSpPr/>
          <p:nvPr/>
        </p:nvSpPr>
        <p:spPr>
          <a:xfrm rot="5400000">
            <a:off x="10215399" y="675197"/>
            <a:ext cx="866093" cy="746632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936575" y="2649939"/>
            <a:ext cx="4709700" cy="39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●"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The Canadian Food Inspection Agency (CFIA) would like to know more about food producing companies 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●"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The goal is to inspect the most outstanding companies that breach most rules, and not waste time inspecting other reputable companies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928" y="1091725"/>
            <a:ext cx="4411225" cy="5044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/>
          <p:nvPr/>
        </p:nvSpPr>
        <p:spPr>
          <a:xfrm rot="5400000">
            <a:off x="806581" y="1581118"/>
            <a:ext cx="1200330" cy="1034768"/>
          </a:xfrm>
          <a:prstGeom prst="triangle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6627643" y="977275"/>
            <a:ext cx="45348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4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Our Solution</a:t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 rot="5400000">
            <a:off x="1163027" y="1131930"/>
            <a:ext cx="2242448" cy="1933145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6627650" y="2261651"/>
            <a:ext cx="4709700" cy="39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●"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Randomly selected food companies from Canada to inspect.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●"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Used web-scraping to see if there is a correlation between the company, and </a:t>
            </a: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food inspection keywords such as (food contamination, bacteria, food poisoning… etc ).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●"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Automated the process of finding employee ratings, company size, and revenue  of each company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4" name="Google Shape;124;p18"/>
          <p:cNvSpPr/>
          <p:nvPr/>
        </p:nvSpPr>
        <p:spPr>
          <a:xfrm rot="5400000">
            <a:off x="4464406" y="4832711"/>
            <a:ext cx="1528785" cy="1317918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1225" y="-1255675"/>
            <a:ext cx="6857999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6525" y="2326700"/>
            <a:ext cx="5287451" cy="52874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" name="Google Shape;132;p19"/>
          <p:cNvGrpSpPr/>
          <p:nvPr/>
        </p:nvGrpSpPr>
        <p:grpSpPr>
          <a:xfrm>
            <a:off x="3432616" y="337403"/>
            <a:ext cx="633413" cy="755276"/>
            <a:chOff x="3432616" y="337403"/>
            <a:chExt cx="633413" cy="755276"/>
          </a:xfrm>
        </p:grpSpPr>
        <p:sp>
          <p:nvSpPr>
            <p:cNvPr id="133" name="Google Shape;133;p19"/>
            <p:cNvSpPr/>
            <p:nvPr/>
          </p:nvSpPr>
          <p:spPr>
            <a:xfrm rot="5400000">
              <a:off x="3381943" y="388076"/>
              <a:ext cx="734759" cy="633413"/>
            </a:xfrm>
            <a:prstGeom prst="triangle">
              <a:avLst>
                <a:gd fmla="val 50000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134" name="Google Shape;134;p19"/>
            <p:cNvSpPr/>
            <p:nvPr/>
          </p:nvSpPr>
          <p:spPr>
            <a:xfrm rot="5400000">
              <a:off x="3591397" y="618047"/>
              <a:ext cx="509790" cy="439474"/>
            </a:xfrm>
            <a:prstGeom prst="triangle">
              <a:avLst>
                <a:gd fmla="val 50000" name="adj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sp>
        <p:nvSpPr>
          <p:cNvPr id="135" name="Google Shape;135;p19"/>
          <p:cNvSpPr txBox="1"/>
          <p:nvPr/>
        </p:nvSpPr>
        <p:spPr>
          <a:xfrm>
            <a:off x="770150" y="1283841"/>
            <a:ext cx="4709700" cy="42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●"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Created a formula that would use all gathered data to give an overall score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●"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Pinned all selected companies on an interactive map that shows the breakdown of the score of each company (HTML. CSS, Javascript, Google Maps API)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●"/>
            </a:pPr>
            <a:r>
              <a:rPr lang="en-PH"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If the internal data of each company was given, we could have used artificial intelligence to test our program</a:t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6" name="Google Shape;136;p19"/>
          <p:cNvSpPr/>
          <p:nvPr/>
        </p:nvSpPr>
        <p:spPr>
          <a:xfrm rot="5400000">
            <a:off x="615498" y="4360014"/>
            <a:ext cx="2242500" cy="1933200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323F4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2302825" y="2759513"/>
            <a:ext cx="6714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Demonstration</a:t>
            </a:r>
            <a:endParaRPr/>
          </a:p>
        </p:txBody>
      </p:sp>
      <p:sp>
        <p:nvSpPr>
          <p:cNvPr id="144" name="Google Shape;144;p20"/>
          <p:cNvSpPr/>
          <p:nvPr/>
        </p:nvSpPr>
        <p:spPr>
          <a:xfrm rot="-5400000">
            <a:off x="8165590" y="2907908"/>
            <a:ext cx="2924093" cy="2520770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5" name="Google Shape;145;p20"/>
          <p:cNvSpPr/>
          <p:nvPr/>
        </p:nvSpPr>
        <p:spPr>
          <a:xfrm rot="5400000">
            <a:off x="-82781" y="3004504"/>
            <a:ext cx="1200330" cy="1034768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6" name="Google Shape;146;p20"/>
          <p:cNvSpPr/>
          <p:nvPr/>
        </p:nvSpPr>
        <p:spPr>
          <a:xfrm rot="5400000">
            <a:off x="2208160" y="1588697"/>
            <a:ext cx="1200330" cy="1034768"/>
          </a:xfrm>
          <a:prstGeom prst="triangle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7" name="Google Shape;147;p20"/>
          <p:cNvSpPr/>
          <p:nvPr/>
        </p:nvSpPr>
        <p:spPr>
          <a:xfrm rot="-5400000">
            <a:off x="4987179" y="272023"/>
            <a:ext cx="1568894" cy="1352495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8" name="Google Shape;148;p20"/>
          <p:cNvSpPr/>
          <p:nvPr/>
        </p:nvSpPr>
        <p:spPr>
          <a:xfrm rot="-5400000">
            <a:off x="8865115" y="4390120"/>
            <a:ext cx="1963846" cy="1692971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9" name="Google Shape;149;p20"/>
          <p:cNvSpPr/>
          <p:nvPr/>
        </p:nvSpPr>
        <p:spPr>
          <a:xfrm rot="5400000">
            <a:off x="9885670" y="430886"/>
            <a:ext cx="1200330" cy="1034768"/>
          </a:xfrm>
          <a:prstGeom prst="triangle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0" name="Google Shape;150;p20"/>
          <p:cNvSpPr/>
          <p:nvPr/>
        </p:nvSpPr>
        <p:spPr>
          <a:xfrm rot="5400000">
            <a:off x="3266810" y="4719221"/>
            <a:ext cx="1200330" cy="1034768"/>
          </a:xfrm>
          <a:prstGeom prst="triangle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1" name="Google Shape;151;p20"/>
          <p:cNvSpPr/>
          <p:nvPr/>
        </p:nvSpPr>
        <p:spPr>
          <a:xfrm rot="5400000">
            <a:off x="2600947" y="1386408"/>
            <a:ext cx="748054" cy="644875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1"/>
          <p:cNvPicPr preferRelativeResize="0"/>
          <p:nvPr/>
        </p:nvPicPr>
        <p:blipFill rotWithShape="1">
          <a:blip r:embed="rId3">
            <a:alphaModFix/>
          </a:blip>
          <a:srcRect b="5067" l="0" r="1893" t="11716"/>
          <a:stretch/>
        </p:blipFill>
        <p:spPr>
          <a:xfrm>
            <a:off x="381463" y="702325"/>
            <a:ext cx="11429074" cy="54533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21"/>
          <p:cNvCxnSpPr/>
          <p:nvPr/>
        </p:nvCxnSpPr>
        <p:spPr>
          <a:xfrm>
            <a:off x="5852700" y="4169875"/>
            <a:ext cx="38820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" name="Google Shape;158;p21"/>
          <p:cNvSpPr/>
          <p:nvPr/>
        </p:nvSpPr>
        <p:spPr>
          <a:xfrm>
            <a:off x="4544450" y="3205900"/>
            <a:ext cx="2024400" cy="110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1"/>
          <p:cNvSpPr txBox="1"/>
          <p:nvPr/>
        </p:nvSpPr>
        <p:spPr>
          <a:xfrm>
            <a:off x="4668400" y="3247225"/>
            <a:ext cx="18177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PH"/>
              <a:t>Red Zones highlight a dense area of companies that have a low score</a:t>
            </a: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171846" y="2165025"/>
            <a:ext cx="2024400" cy="110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95796" y="2206350"/>
            <a:ext cx="18177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PH"/>
              <a:t>Each company that has a low score is represented as a pin</a:t>
            </a:r>
            <a:endParaRPr/>
          </a:p>
        </p:txBody>
      </p:sp>
      <p:cxnSp>
        <p:nvCxnSpPr>
          <p:cNvPr id="162" name="Google Shape;162;p21"/>
          <p:cNvCxnSpPr/>
          <p:nvPr/>
        </p:nvCxnSpPr>
        <p:spPr>
          <a:xfrm>
            <a:off x="2564900" y="3261675"/>
            <a:ext cx="246900" cy="69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2"/>
          <p:cNvPicPr preferRelativeResize="0"/>
          <p:nvPr/>
        </p:nvPicPr>
        <p:blipFill rotWithShape="1">
          <a:blip r:embed="rId3">
            <a:alphaModFix/>
          </a:blip>
          <a:srcRect b="4952" l="0" r="1603" t="12087"/>
          <a:stretch/>
        </p:blipFill>
        <p:spPr>
          <a:xfrm>
            <a:off x="363475" y="984100"/>
            <a:ext cx="11281402" cy="5349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22"/>
          <p:cNvCxnSpPr>
            <a:stCxn id="169" idx="3"/>
          </p:cNvCxnSpPr>
          <p:nvPr/>
        </p:nvCxnSpPr>
        <p:spPr>
          <a:xfrm>
            <a:off x="8036015" y="1651668"/>
            <a:ext cx="1208700" cy="1212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22"/>
          <p:cNvSpPr/>
          <p:nvPr/>
        </p:nvSpPr>
        <p:spPr>
          <a:xfrm>
            <a:off x="6011625" y="984100"/>
            <a:ext cx="2024400" cy="110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 txBox="1"/>
          <p:nvPr/>
        </p:nvSpPr>
        <p:spPr>
          <a:xfrm>
            <a:off x="6218315" y="1066368"/>
            <a:ext cx="18177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PH"/>
              <a:t>Clicking on a pin shows the breakdown of its score</a:t>
            </a:r>
            <a:endParaRPr/>
          </a:p>
        </p:txBody>
      </p:sp>
      <p:cxnSp>
        <p:nvCxnSpPr>
          <p:cNvPr id="171" name="Google Shape;171;p22"/>
          <p:cNvCxnSpPr>
            <a:stCxn id="172" idx="3"/>
          </p:cNvCxnSpPr>
          <p:nvPr/>
        </p:nvCxnSpPr>
        <p:spPr>
          <a:xfrm>
            <a:off x="3483835" y="1944318"/>
            <a:ext cx="1056300" cy="1194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2"/>
          <p:cNvSpPr/>
          <p:nvPr/>
        </p:nvSpPr>
        <p:spPr>
          <a:xfrm>
            <a:off x="1562775" y="1128307"/>
            <a:ext cx="2024400" cy="110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/>
          <p:cNvSpPr txBox="1"/>
          <p:nvPr/>
        </p:nvSpPr>
        <p:spPr>
          <a:xfrm>
            <a:off x="1666135" y="1359018"/>
            <a:ext cx="18177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PH"/>
              <a:t>The selected pin begins to animate</a:t>
            </a:r>
            <a:endParaRPr/>
          </a:p>
        </p:txBody>
      </p:sp>
      <p:cxnSp>
        <p:nvCxnSpPr>
          <p:cNvPr id="174" name="Google Shape;174;p22"/>
          <p:cNvCxnSpPr>
            <a:stCxn id="175" idx="3"/>
          </p:cNvCxnSpPr>
          <p:nvPr/>
        </p:nvCxnSpPr>
        <p:spPr>
          <a:xfrm flipH="1" rot="10800000">
            <a:off x="8188415" y="4592214"/>
            <a:ext cx="1042500" cy="347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" name="Google Shape;176;p22"/>
          <p:cNvSpPr/>
          <p:nvPr/>
        </p:nvSpPr>
        <p:spPr>
          <a:xfrm>
            <a:off x="6218325" y="4214975"/>
            <a:ext cx="2024400" cy="110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2"/>
          <p:cNvSpPr txBox="1"/>
          <p:nvPr/>
        </p:nvSpPr>
        <p:spPr>
          <a:xfrm>
            <a:off x="6370715" y="4354014"/>
            <a:ext cx="18177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PH"/>
              <a:t>The last score is the overall score of the selected company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